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3" r:id="rId2"/>
    <p:sldId id="261" r:id="rId3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AAEE"/>
    <a:srgbClr val="4F7BF7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66F2DD9-1456-51BB-03C7-E534049C05F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FFD5981-F1E3-2F69-5A08-0B644FC21B3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734E18AA-BB70-8202-0DEF-A4D7B96567E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49AE6533-7CD8-A23C-A557-9A481FE7DF3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76E56262-0E86-47E1-94D8-4F8FC1AEDC1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6D40EAA-FB54-B0D7-934F-ACFB6D6FF3D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73F0F39-F980-5014-27E5-C67DAB58B74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55A7D163-5CC9-6D83-44DA-91BEF43A97A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1E5E6E74-8BB8-4290-2AA4-28AC39687A6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90D07481-B23C-D861-6025-ABB33B1CCAE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0B413BC3-99ED-66F8-7A5A-997946E684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FBD991D3-98DA-40A1-B3C2-219CD8484E0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C3CF2E9E-243F-3270-F445-B9CA410BD9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010D02A-B0F7-4A41-BBED-4DB9CF5C782B}" type="slidenum">
              <a:rPr lang="en-US" altLang="ja-JP" smtClean="0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8C6BF785-B53A-92A2-43D5-83C4F4B9EA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BBB018E4-72A2-E6B5-0D44-51FD1578F4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71489D0C-97CA-6E0B-7E09-6C1ECE1FF7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FD61A5C-02EC-47D5-AAE2-A577C3A991CB}" type="slidenum">
              <a:rPr lang="en-US" altLang="ja-JP" smtClean="0"/>
              <a:pPr>
                <a:spcBef>
                  <a:spcPct val="0"/>
                </a:spcBef>
              </a:pPr>
              <a:t>2</a:t>
            </a:fld>
            <a:endParaRPr lang="en-US" altLang="ja-JP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DBFDCC53-0D5B-35DF-D432-3EECBE72C5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1BD007FD-9145-A41D-4BB7-295426D7E0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471E787-A661-F562-CCC9-A9EA694EF1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5952AF-9FE8-0AAC-F072-6D99556C70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849808-60A6-C382-9C01-896673951B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60417-ED63-4D35-868B-322F19A56B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9089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9FEAFBC-D6F0-996A-2F4E-DA4C751D74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B0042A-D6A4-7A5D-94E6-BE80E0D94D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5FBC1FA-DDA8-9BE0-B057-A637AD708B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E3777-8120-4852-A16C-A7A3DE83F74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2092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8A78B7A-8314-18F9-7E53-7E3DE08239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82266F5-FEC1-FFA2-F371-EA0EEB234A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FB36D6-A688-50CA-093F-87B5BB3467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A924B-7010-4F7D-B50E-DE6378BA86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32546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8574F6-8A3D-B46A-162D-7E25A37AC1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8B883F-CE22-079C-6901-42C3F474A2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F3E5AC-DDCB-82A5-6153-74C8FE2444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43E60-5760-415D-AAC7-D1258E329A6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64433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3113E8-82FB-ACDB-C99C-7ABC93399B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65B3544-4D8F-6DA8-7AEF-C72B389599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6A20BD-F04F-B0C3-A124-A7901328F6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DF108-B47B-49B2-937B-56E89CC2FF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168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D15639-0495-5A90-6575-F098EDCAC0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CE9761-0144-BF9C-ED55-268FE773CC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623055-4D70-A003-D6FE-70230FC83B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C2FA1-C924-4E9C-A1FC-C48CD485A9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48491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74FFAB2-78AA-367F-25CA-F52233FA6C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232F92A-D012-16CB-FD43-03DB837933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BC23382-A539-8C28-912A-DFC32CDBB5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56560-3026-4D64-BA47-11EF87BC27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2849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D5D794F-2093-16FB-D217-52A4FCC1B2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B295601-85F1-7551-CF75-E178A556A0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EAF09A2-B075-FF45-71DC-567F593C70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97DA1-BD24-4E8C-BACF-A85300EE10A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04723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939B5AB-9FAF-FD29-DBAD-95AF3F23EA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42AEAC2-ABC3-ABFF-0904-4F7C4B2C5C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5B38EBA-928B-C6E9-B1C2-6FC629E819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327E2-784C-4B8E-BC6F-E0037B840C2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10122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D737BC-4E83-AC4D-4874-2B424E9325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791224-7C12-21B0-08B4-98A4360BEA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C1950EF-F82D-6809-BEBA-D1D777F61C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0F07C-F789-4828-9F1A-3D2AA76CC67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64339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533732-7D38-F23B-C842-44535C7E7C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B04EE0-8B21-E54B-9DE0-6B7C73E1E9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7F5C11-A8E5-2CFF-CE14-833F154DC2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D2353-5FAB-4112-BB5F-A303D9A5EEB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64158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01AD9CF-AF5A-AC2A-FC39-41302F455B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16FFFF8-F66A-0524-A9BA-A8E89103E8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D4809E9-AAB5-2171-8E15-A010102D2DD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46DCB5A-6794-C11F-1755-56147C505D2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53BCAFF-0082-E634-5C7D-D8FFAC95A41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pPr>
              <a:defRPr/>
            </a:pPr>
            <a:fld id="{A6769F7F-3C73-4512-8B8A-5805046CCBE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8AAEE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>
            <a:extLst>
              <a:ext uri="{FF2B5EF4-FFF2-40B4-BE49-F238E27FC236}">
                <a16:creationId xmlns:a16="http://schemas.microsoft.com/office/drawing/2014/main" id="{555EAFB2-CC32-F009-145B-2A7B4C8F10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4525" y="995363"/>
            <a:ext cx="7835900" cy="3206750"/>
          </a:xfrm>
          <a:prstGeom prst="roundRect">
            <a:avLst/>
          </a:prstGeom>
          <a:ln w="28575"/>
        </p:spPr>
        <p:txBody>
          <a:bodyPr/>
          <a:lstStyle/>
          <a:p>
            <a:pPr eaLnBrk="1" hangingPunct="1">
              <a:defRPr/>
            </a:pP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ea typeface="ＭＳ Ｐゴシック" charset="-128"/>
              </a:rPr>
              <a:t>日本総合健診医学会</a:t>
            </a:r>
            <a:br>
              <a:rPr lang="en-US" altLang="ja-JP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ea typeface="ＭＳ Ｐゴシック" charset="-128"/>
              </a:rPr>
            </a:br>
            <a:r>
              <a:rPr lang="en-US" altLang="ja-JP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ea typeface="ＭＳ Ｐゴシック" charset="-128"/>
              </a:rPr>
              <a:t>COI</a:t>
            </a: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ea typeface="ＭＳ Ｐゴシック" charset="-128"/>
              </a:rPr>
              <a:t>開示</a:t>
            </a:r>
            <a:br>
              <a: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ea typeface="ＭＳ Ｐゴシック" charset="-128"/>
              </a:rPr>
            </a:br>
            <a:r>
              <a:rPr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ea typeface="ＭＳ Ｐゴシック" charset="-128"/>
              </a:rPr>
              <a:t>　</a:t>
            </a:r>
            <a:b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charset="-128"/>
              </a:rPr>
            </a:b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charset="-128"/>
              </a:rPr>
              <a:t>発表者名（筆頭および共同発表者）</a:t>
            </a:r>
            <a:endParaRPr lang="en-US" altLang="ja-JP" sz="2400" b="1" dirty="0">
              <a:solidFill>
                <a:schemeClr val="tx1">
                  <a:lumMod val="95000"/>
                  <a:lumOff val="5000"/>
                </a:schemeClr>
              </a:solidFill>
              <a:ea typeface="ＭＳ Ｐゴシック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0BC367F-D03C-33AC-6420-9BDBE7B43012}"/>
              </a:ext>
            </a:extLst>
          </p:cNvPr>
          <p:cNvSpPr/>
          <p:nvPr/>
        </p:nvSpPr>
        <p:spPr bwMode="auto">
          <a:xfrm>
            <a:off x="250825" y="231775"/>
            <a:ext cx="8632825" cy="6389688"/>
          </a:xfrm>
          <a:prstGeom prst="rect">
            <a:avLst/>
          </a:prstGeom>
          <a:noFill/>
          <a:ln w="2857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kumimoji="0" lang="ja-JP" altLang="en-US">
              <a:ea typeface="ＭＳ Ｐゴシック" charset="-128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37CB755-0102-A2F3-DB14-532D915A9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150" y="5078413"/>
            <a:ext cx="8451850" cy="112553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kumimoji="0" lang="ja-JP" altLang="en-US" sz="2800" b="1" kern="0" dirty="0">
                <a:latin typeface="ＭＳ Ｐゴシック" pitchFamily="50" charset="-128"/>
              </a:rPr>
              <a:t>演題発表内容に関連し、発表者らに開示すべき</a:t>
            </a:r>
            <a:endParaRPr kumimoji="0" lang="en-US" altLang="ja-JP" sz="2800" b="1" kern="0" dirty="0">
              <a:latin typeface="ＭＳ Ｐゴシック" pitchFamily="50" charset="-128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kumimoji="0" lang="en-US" altLang="ja-JP" sz="2800" b="1" kern="0" dirty="0">
                <a:latin typeface="ＭＳ Ｐゴシック" pitchFamily="50" charset="-128"/>
              </a:rPr>
              <a:t>COI</a:t>
            </a:r>
            <a:r>
              <a:rPr kumimoji="0" lang="ja-JP" altLang="en-US" sz="2800" b="1" kern="0" dirty="0">
                <a:latin typeface="ＭＳ Ｐゴシック" pitchFamily="50" charset="-128"/>
              </a:rPr>
              <a:t>関係にある企業などはありません。</a:t>
            </a:r>
            <a:endParaRPr kumimoji="0" lang="en-US" altLang="ja-JP" sz="2800" b="1" kern="0" dirty="0">
              <a:latin typeface="ＭＳ Ｐゴシック" pitchFamily="50" charset="-128"/>
            </a:endParaRPr>
          </a:p>
        </p:txBody>
      </p:sp>
      <p:sp>
        <p:nvSpPr>
          <p:cNvPr id="4101" name="正方形/長方形 3">
            <a:extLst>
              <a:ext uri="{FF2B5EF4-FFF2-40B4-BE49-F238E27FC236}">
                <a16:creationId xmlns:a16="http://schemas.microsoft.com/office/drawing/2014/main" id="{ADF9F38D-5E7B-7102-619E-63D2A0AD8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7938"/>
            <a:ext cx="8404225" cy="461963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（様式１－Ａ）　申告すべきＣＯＩ状態がない場合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8AAEE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C434BC76-CF61-D195-7E3E-1EAE673003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1313" y="2679700"/>
            <a:ext cx="8451850" cy="3541713"/>
          </a:xfrm>
          <a:ln w="19050"/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itchFamily="50" charset="-128"/>
                <a:ea typeface="ＭＳ Ｐゴシック" pitchFamily="50" charset="-128"/>
              </a:rPr>
              <a:t>演題発表内容に関連し、筆頭および共同発表者が開示すべき</a:t>
            </a:r>
            <a:endParaRPr lang="en-US" altLang="ja-JP" sz="24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itchFamily="50" charset="-128"/>
                <a:ea typeface="ＭＳ Ｐゴシック" pitchFamily="50" charset="-128"/>
              </a:rPr>
              <a:t>COI</a:t>
            </a: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itchFamily="50" charset="-128"/>
                <a:ea typeface="ＭＳ Ｐゴシック" pitchFamily="50" charset="-128"/>
              </a:rPr>
              <a:t>関係にある企業などとして、</a:t>
            </a:r>
            <a:endParaRPr lang="en-US" altLang="ja-JP" sz="24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itchFamily="50" charset="-128"/>
                <a:ea typeface="ＭＳ Ｐゴシック" pitchFamily="50" charset="-128"/>
              </a:rPr>
              <a:t>　　①顧問：　　　　　　　　　　　　　　　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itchFamily="50" charset="-128"/>
                <a:ea typeface="ＭＳ Ｐゴシック" pitchFamily="50" charset="-128"/>
              </a:rPr>
              <a:t>　　②株保有・利益：　　　　　　　　　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itchFamily="50" charset="-128"/>
                <a:ea typeface="ＭＳ Ｐゴシック" pitchFamily="50" charset="-128"/>
              </a:rPr>
              <a:t>　　③特許権使用料：　　　　　　　　　　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itchFamily="50" charset="-128"/>
                <a:ea typeface="ＭＳ Ｐゴシック" pitchFamily="50" charset="-128"/>
              </a:rPr>
              <a:t>　　④講演料：　　　　　　　　　　　　　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itchFamily="50" charset="-128"/>
                <a:ea typeface="ＭＳ Ｐゴシック" pitchFamily="50" charset="-128"/>
              </a:rPr>
              <a:t>　　⑤原稿料： 　　　　　　　　　　　  　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itchFamily="50" charset="-128"/>
                <a:ea typeface="ＭＳ Ｐゴシック" pitchFamily="50" charset="-128"/>
              </a:rPr>
              <a:t>　　⑥受託研究・共同研究費：　　　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itchFamily="50" charset="-128"/>
                <a:ea typeface="ＭＳ Ｐゴシック" pitchFamily="50" charset="-128"/>
              </a:rPr>
              <a:t>　　⑦奨学寄付金：　 　　　　　　　　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itchFamily="50" charset="-128"/>
                <a:ea typeface="ＭＳ Ｐゴシック" pitchFamily="50" charset="-128"/>
              </a:rPr>
              <a:t>　　⑧寄付講座所属：　　　　　　　　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itchFamily="50" charset="-128"/>
                <a:ea typeface="ＭＳ Ｐゴシック" pitchFamily="50" charset="-128"/>
              </a:rPr>
              <a:t>　　⑨贈答品などの報酬：　　</a:t>
            </a:r>
            <a:r>
              <a:rPr lang="ja-JP" altLang="en-US" sz="20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</a:t>
            </a:r>
            <a:endParaRPr lang="en-US" altLang="ja-JP" sz="2000" b="1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marL="0" indent="0" algn="r">
              <a:buFontTx/>
              <a:buNone/>
              <a:defRPr/>
            </a:pP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上記項目のなかで、開示すべきある項目を記載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 </a:t>
            </a:r>
            <a:r>
              <a:rPr lang="ja-JP" altLang="en-US" sz="20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</a:t>
            </a:r>
            <a:endParaRPr lang="en-US" altLang="ja-JP" sz="2000" b="1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ja-JP" sz="2000" b="1" dirty="0">
              <a:solidFill>
                <a:srgbClr val="FFFF1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9F62E123-FCEC-3CDD-B831-288E794145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54050" y="623888"/>
            <a:ext cx="7835900" cy="2157412"/>
          </a:xfrm>
          <a:prstGeom prst="roundRect">
            <a:avLst/>
          </a:prstGeom>
          <a:ln w="28575"/>
        </p:spPr>
        <p:txBody>
          <a:bodyPr/>
          <a:lstStyle/>
          <a:p>
            <a:pPr eaLnBrk="1" hangingPunct="1">
              <a:defRPr/>
            </a:pP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ea typeface="ＭＳ Ｐゴシック" charset="-128"/>
              </a:rPr>
              <a:t>日本総合健診医学会</a:t>
            </a:r>
            <a:br>
              <a:rPr lang="en-US" altLang="ja-JP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ea typeface="ＭＳ Ｐゴシック" charset="-128"/>
              </a:rPr>
            </a:br>
            <a:r>
              <a:rPr lang="en-US" altLang="ja-JP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ea typeface="ＭＳ Ｐゴシック" charset="-128"/>
              </a:rPr>
              <a:t>COI</a:t>
            </a: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ea typeface="ＭＳ Ｐゴシック" charset="-128"/>
              </a:rPr>
              <a:t>開示</a:t>
            </a:r>
            <a:br>
              <a: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ea typeface="ＭＳ Ｐゴシック" charset="-128"/>
              </a:rPr>
            </a:br>
            <a:r>
              <a:rPr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ea typeface="ＭＳ Ｐゴシック" charset="-128"/>
              </a:rPr>
              <a:t>　</a:t>
            </a: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charset="-128"/>
              </a:rPr>
              <a:t>発表者名（筆頭および共同発表者）</a:t>
            </a:r>
            <a:endParaRPr lang="en-US" altLang="ja-JP" sz="2400" b="1" dirty="0">
              <a:solidFill>
                <a:schemeClr val="tx1">
                  <a:lumMod val="95000"/>
                  <a:lumOff val="5000"/>
                </a:schemeClr>
              </a:solidFill>
              <a:ea typeface="ＭＳ Ｐゴシック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AFB6229-4867-BEAE-F17E-D6BD18EF5084}"/>
              </a:ext>
            </a:extLst>
          </p:cNvPr>
          <p:cNvSpPr/>
          <p:nvPr/>
        </p:nvSpPr>
        <p:spPr bwMode="auto">
          <a:xfrm>
            <a:off x="250825" y="231775"/>
            <a:ext cx="8632825" cy="6389688"/>
          </a:xfrm>
          <a:prstGeom prst="rect">
            <a:avLst/>
          </a:prstGeom>
          <a:noFill/>
          <a:ln w="2857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kumimoji="0" lang="ja-JP" altLang="en-US">
              <a:ea typeface="ＭＳ Ｐゴシック" charset="-128"/>
            </a:endParaRPr>
          </a:p>
        </p:txBody>
      </p:sp>
      <p:sp>
        <p:nvSpPr>
          <p:cNvPr id="6149" name="正方形/長方形 3">
            <a:extLst>
              <a:ext uri="{FF2B5EF4-FFF2-40B4-BE49-F238E27FC236}">
                <a16:creationId xmlns:a16="http://schemas.microsoft.com/office/drawing/2014/main" id="{602311C0-03DD-E612-A3FC-33E4D506EB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7938"/>
            <a:ext cx="8404225" cy="461963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（様式１－</a:t>
            </a:r>
            <a:r>
              <a:rPr kumimoji="0" lang="en-US" altLang="ja-JP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B</a:t>
            </a:r>
            <a:r>
              <a:rPr kumimoji="0" lang="ja-JP" altLang="en-US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　申告すべきＣＯＩ状態がある場合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3E0335D-B895-B0EF-161E-5D7EB8839486}"/>
              </a:ext>
            </a:extLst>
          </p:cNvPr>
          <p:cNvSpPr txBox="1"/>
          <p:nvPr/>
        </p:nvSpPr>
        <p:spPr>
          <a:xfrm>
            <a:off x="4673600" y="3825875"/>
            <a:ext cx="4119563" cy="1816100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600" dirty="0"/>
              <a:t>発表者全員、過去</a:t>
            </a:r>
            <a:r>
              <a:rPr lang="en-US" altLang="ja-JP" sz="1600" dirty="0"/>
              <a:t>3</a:t>
            </a:r>
            <a:r>
              <a:rPr lang="ja-JP" altLang="en-US" sz="1600" dirty="0"/>
              <a:t>年間を一括して</a:t>
            </a:r>
            <a:endParaRPr lang="en-US" altLang="ja-JP" sz="1600" dirty="0"/>
          </a:p>
          <a:p>
            <a:pPr>
              <a:defRPr/>
            </a:pPr>
            <a:r>
              <a:rPr lang="ja-JP" altLang="en-US" sz="1600" dirty="0"/>
              <a:t>講演料：○○社、▽▽製薬</a:t>
            </a:r>
            <a:endParaRPr lang="en-US" altLang="ja-JP" sz="1600" dirty="0"/>
          </a:p>
          <a:p>
            <a:pPr>
              <a:defRPr/>
            </a:pPr>
            <a:r>
              <a:rPr lang="ja-JP" altLang="en-US" sz="1600" dirty="0"/>
              <a:t>原稿料：○○製薬</a:t>
            </a:r>
            <a:endParaRPr lang="en-US" altLang="ja-JP" sz="1600" dirty="0"/>
          </a:p>
          <a:p>
            <a:pPr>
              <a:defRPr/>
            </a:pPr>
            <a:r>
              <a:rPr lang="ja-JP" altLang="en-US" sz="1600" dirty="0"/>
              <a:t>奨学寄附金：□□製薬</a:t>
            </a:r>
            <a:endParaRPr lang="en-US" altLang="ja-JP" sz="1600" dirty="0"/>
          </a:p>
          <a:p>
            <a:pPr>
              <a:defRPr/>
            </a:pPr>
            <a:endParaRPr lang="en-US" altLang="ja-JP" sz="1600" dirty="0"/>
          </a:p>
          <a:p>
            <a:pPr>
              <a:defRPr/>
            </a:pPr>
            <a:r>
              <a:rPr lang="ja-JP" altLang="en-US" sz="1600" dirty="0"/>
              <a:t>のように、開示すべき内容がある項目のみ記載する。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779</TotalTime>
  <Words>217</Words>
  <Application>Microsoft Office PowerPoint</Application>
  <PresentationFormat>画面に合わせる (4:3)</PresentationFormat>
  <Paragraphs>26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HGP創英角ｺﾞｼｯｸUB</vt:lpstr>
      <vt:lpstr>ＭＳ Ｐゴシック</vt:lpstr>
      <vt:lpstr>Arial</vt:lpstr>
      <vt:lpstr>Times New Roman</vt:lpstr>
      <vt:lpstr>Default Design</vt:lpstr>
      <vt:lpstr>日本総合健診医学会 COI開示 　 発表者名（筆頭および共同発表者）</vt:lpstr>
      <vt:lpstr>日本総合健診医学会 COI開示 　発表者名（筆頭および共同発表者）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日本総合健診医学会 COI開示 　 発表者名（筆頭および共同発表者）</dc:title>
  <dc:creator>Y.Nakamori_2</dc:creator>
  <cp:lastModifiedBy>gakkai1</cp:lastModifiedBy>
  <cp:revision>117</cp:revision>
  <dcterms:created xsi:type="dcterms:W3CDTF">2000-09-04T17:39:07Z</dcterms:created>
  <dcterms:modified xsi:type="dcterms:W3CDTF">2025-11-01T00:29:42Z</dcterms:modified>
</cp:coreProperties>
</file>